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70" r:id="rId10"/>
    <p:sldId id="267" r:id="rId11"/>
    <p:sldId id="268" r:id="rId12"/>
    <p:sldId id="269" r:id="rId13"/>
    <p:sldId id="272" r:id="rId14"/>
    <p:sldId id="273" r:id="rId15"/>
    <p:sldId id="276" r:id="rId16"/>
    <p:sldId id="274" r:id="rId17"/>
    <p:sldId id="275" r:id="rId18"/>
    <p:sldId id="277" r:id="rId19"/>
    <p:sldId id="279" r:id="rId20"/>
    <p:sldId id="278" r:id="rId21"/>
    <p:sldId id="271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5"/>
    <p:restoredTop sz="94704"/>
  </p:normalViewPr>
  <p:slideViewPr>
    <p:cSldViewPr snapToGrid="0">
      <p:cViewPr varScale="1">
        <p:scale>
          <a:sx n="157" d="100"/>
          <a:sy n="157" d="100"/>
        </p:scale>
        <p:origin x="16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F3129-7C7F-484C-9611-893FF5343DAB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EFFC-64B6-3C4D-9100-52388FDC6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8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EFFC-64B6-3C4D-9100-52388FDC64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0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EFFC-64B6-3C4D-9100-52388FDC64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86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EFFC-64B6-3C4D-9100-52388FDC64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8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EFFC-64B6-3C4D-9100-52388FDC64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4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EFFC-64B6-3C4D-9100-52388FDC64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6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EFFC-64B6-3C4D-9100-52388FDC64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33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EFFC-64B6-3C4D-9100-52388FDC64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9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5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00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795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38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97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63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70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7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6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6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6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9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1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B787F-2718-7544-8350-E1EDA89653F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3EC5B-EEEB-2E42-8336-F0209FEC7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19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B302-1422-B8E8-7E20-C89B7A147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small" dirty="0"/>
              <a:t>A Serverless Discord 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8B2CE-A08C-917F-4681-5374E4578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side project by </a:t>
            </a:r>
            <a:r>
              <a:rPr lang="en-US" dirty="0" err="1"/>
              <a:t>Chatz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10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FFC7C63-0587-5229-C806-823C38324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465"/>
            <a:ext cx="9753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88889-769A-EB53-7262-847CC80B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28711"/>
            <a:ext cx="4114800" cy="16002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Virtual Hosting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52C2B-6AD3-2ACD-4B34-80B65154D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4128910"/>
            <a:ext cx="4114800" cy="309448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Most bots are hosted on virtual servers that are running 24x7</a:t>
            </a:r>
          </a:p>
          <a:p>
            <a:r>
              <a:rPr lang="en-US" sz="2000" dirty="0"/>
              <a:t>Paying* for a server regardless of bot usage</a:t>
            </a:r>
          </a:p>
          <a:p>
            <a:r>
              <a:rPr lang="en-US" sz="2000" dirty="0"/>
              <a:t>Linux host to manually configure, update and scale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5D5AD9-B18D-2B82-47FC-CEE9BFC5C0F2}"/>
              </a:ext>
            </a:extLst>
          </p:cNvPr>
          <p:cNvSpPr txBox="1">
            <a:spLocks/>
          </p:cNvSpPr>
          <p:nvPr/>
        </p:nvSpPr>
        <p:spPr>
          <a:xfrm>
            <a:off x="7391400" y="2528710"/>
            <a:ext cx="4114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sm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Serverless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4E9C737-D617-8191-42CD-F9D603F6A9FD}"/>
              </a:ext>
            </a:extLst>
          </p:cNvPr>
          <p:cNvSpPr txBox="1">
            <a:spLocks/>
          </p:cNvSpPr>
          <p:nvPr/>
        </p:nvSpPr>
        <p:spPr>
          <a:xfrm>
            <a:off x="7391400" y="4128909"/>
            <a:ext cx="4114800" cy="3094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000" dirty="0"/>
          </a:p>
          <a:p>
            <a:pPr algn="r"/>
            <a:r>
              <a:rPr lang="en-US" sz="2000" dirty="0"/>
              <a:t>Only execute/pay* when a discord command is run</a:t>
            </a:r>
          </a:p>
          <a:p>
            <a:pPr algn="r"/>
            <a:r>
              <a:rPr lang="en-US" sz="2000" dirty="0"/>
              <a:t>No ongoing infrastructure maintenance required</a:t>
            </a:r>
          </a:p>
          <a:p>
            <a:pPr algn="r"/>
            <a:r>
              <a:rPr lang="en-US" sz="2000" dirty="0"/>
              <a:t>Automatically scale as needed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05BCB64-4844-F0A0-B5F3-B469483652A2}"/>
              </a:ext>
            </a:extLst>
          </p:cNvPr>
          <p:cNvSpPr txBox="1">
            <a:spLocks/>
          </p:cNvSpPr>
          <p:nvPr/>
        </p:nvSpPr>
        <p:spPr>
          <a:xfrm>
            <a:off x="4638322" y="6486793"/>
            <a:ext cx="8108244" cy="555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i="1" dirty="0"/>
              <a:t>*For a single bot, both options should run within AWS free tier</a:t>
            </a:r>
          </a:p>
        </p:txBody>
      </p:sp>
    </p:spTree>
    <p:extLst>
      <p:ext uri="{BB962C8B-B14F-4D97-AF65-F5344CB8AC3E}">
        <p14:creationId xmlns:p14="http://schemas.microsoft.com/office/powerpoint/2010/main" val="169569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BD6D0D-6982-35E5-4FEF-19A00B52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#3 - Lambda Bot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A428A-3AF8-F825-5B6D-B47ABB9D1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58049"/>
            <a:ext cx="3139966" cy="4840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Authentication using keys in SSM</a:t>
            </a:r>
          </a:p>
          <a:p>
            <a:pPr marL="0" indent="0">
              <a:buNone/>
            </a:pPr>
            <a:r>
              <a:rPr lang="en-US" dirty="0"/>
              <a:t>Manage optional parameters</a:t>
            </a:r>
          </a:p>
          <a:p>
            <a:pPr marL="0" indent="0">
              <a:buNone/>
            </a:pPr>
            <a:r>
              <a:rPr lang="en-US" dirty="0"/>
              <a:t>Route commands</a:t>
            </a:r>
          </a:p>
          <a:p>
            <a:pPr marL="0" indent="0">
              <a:buNone/>
            </a:pPr>
            <a:r>
              <a:rPr lang="en-US" dirty="0"/>
              <a:t>Member &amp; report code duplicated in Bot lambda</a:t>
            </a:r>
          </a:p>
          <a:p>
            <a:pPr marL="0" indent="0">
              <a:buNone/>
            </a:pPr>
            <a:r>
              <a:rPr lang="en-US" dirty="0"/>
              <a:t>Download files from Discord into S3 for scanning</a:t>
            </a:r>
          </a:p>
          <a:p>
            <a:pPr marL="0" indent="0">
              <a:buNone/>
            </a:pPr>
            <a:r>
              <a:rPr lang="en-US" dirty="0"/>
              <a:t>Respond as Discord expects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08239F-A786-7CC3-309B-3586E05EF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33" y="2057401"/>
            <a:ext cx="7772400" cy="3641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001888-AFD0-3D07-C467-544F7FBB3DD3}"/>
              </a:ext>
            </a:extLst>
          </p:cNvPr>
          <p:cNvSpPr/>
          <p:nvPr/>
        </p:nvSpPr>
        <p:spPr>
          <a:xfrm>
            <a:off x="4071300" y="4529958"/>
            <a:ext cx="4866290" cy="51500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08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67C5-FC14-E130-0562-101E36C6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85332"/>
            <a:ext cx="4114800" cy="570568"/>
          </a:xfrm>
        </p:spPr>
        <p:txBody>
          <a:bodyPr/>
          <a:lstStyle/>
          <a:p>
            <a:r>
              <a:rPr lang="en-US" dirty="0"/>
              <a:t>All done right?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AEA1D-7B8E-2DB0-407F-6D37D0C9D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755899"/>
            <a:ext cx="4653844" cy="1074787"/>
          </a:xfrm>
        </p:spPr>
        <p:txBody>
          <a:bodyPr>
            <a:normAutofit/>
          </a:bodyPr>
          <a:lstStyle/>
          <a:p>
            <a:r>
              <a:rPr lang="en-US" sz="2200" dirty="0"/>
              <a:t>So why is Discord reporting some some commands are failing…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5D137-AEB9-A541-C237-9109A9F5C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74584"/>
            <a:ext cx="3371850" cy="85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6855B-4614-A4EF-6BAB-2E01F9745CFF}"/>
              </a:ext>
            </a:extLst>
          </p:cNvPr>
          <p:cNvSpPr txBox="1"/>
          <p:nvPr/>
        </p:nvSpPr>
        <p:spPr>
          <a:xfrm>
            <a:off x="959556" y="2986284"/>
            <a:ext cx="32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A7636-AD4E-084D-5F52-8F90D03805A9}"/>
              </a:ext>
            </a:extLst>
          </p:cNvPr>
          <p:cNvSpPr txBox="1"/>
          <p:nvPr/>
        </p:nvSpPr>
        <p:spPr>
          <a:xfrm>
            <a:off x="2204405" y="2997891"/>
            <a:ext cx="32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7F589-B053-1D92-B1BD-0C6D89F0B3F7}"/>
              </a:ext>
            </a:extLst>
          </p:cNvPr>
          <p:cNvSpPr txBox="1"/>
          <p:nvPr/>
        </p:nvSpPr>
        <p:spPr>
          <a:xfrm>
            <a:off x="3449255" y="3020576"/>
            <a:ext cx="32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07EF19A-9150-BC6A-D7BF-5FC25AC3DBFE}"/>
              </a:ext>
            </a:extLst>
          </p:cNvPr>
          <p:cNvSpPr txBox="1">
            <a:spLocks/>
          </p:cNvSpPr>
          <p:nvPr/>
        </p:nvSpPr>
        <p:spPr>
          <a:xfrm>
            <a:off x="685800" y="4850802"/>
            <a:ext cx="4879622" cy="10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Discord expects a response within </a:t>
            </a:r>
            <a:r>
              <a:rPr lang="en-US" sz="2200" b="1" dirty="0"/>
              <a:t>3 seconds</a:t>
            </a:r>
          </a:p>
        </p:txBody>
      </p:sp>
    </p:spTree>
    <p:extLst>
      <p:ext uri="{BB962C8B-B14F-4D97-AF65-F5344CB8AC3E}">
        <p14:creationId xmlns:p14="http://schemas.microsoft.com/office/powerpoint/2010/main" val="25747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67C5-FC14-E130-0562-101E36C6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85332"/>
            <a:ext cx="4114800" cy="570568"/>
          </a:xfrm>
        </p:spPr>
        <p:txBody>
          <a:bodyPr/>
          <a:lstStyle/>
          <a:p>
            <a:r>
              <a:rPr lang="en-US" dirty="0"/>
              <a:t>All done right?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AEA1D-7B8E-2DB0-407F-6D37D0C9D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1755899"/>
            <a:ext cx="4597399" cy="1074787"/>
          </a:xfrm>
        </p:spPr>
        <p:txBody>
          <a:bodyPr>
            <a:normAutofit/>
          </a:bodyPr>
          <a:lstStyle/>
          <a:p>
            <a:r>
              <a:rPr lang="en-US" sz="2200" dirty="0"/>
              <a:t>So why is Discord reporting some some commands are failing…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5D137-AEB9-A541-C237-9109A9F5C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74584"/>
            <a:ext cx="3371850" cy="85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6855B-4614-A4EF-6BAB-2E01F9745CFF}"/>
              </a:ext>
            </a:extLst>
          </p:cNvPr>
          <p:cNvSpPr txBox="1"/>
          <p:nvPr/>
        </p:nvSpPr>
        <p:spPr>
          <a:xfrm>
            <a:off x="959556" y="2986284"/>
            <a:ext cx="32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A7636-AD4E-084D-5F52-8F90D03805A9}"/>
              </a:ext>
            </a:extLst>
          </p:cNvPr>
          <p:cNvSpPr txBox="1"/>
          <p:nvPr/>
        </p:nvSpPr>
        <p:spPr>
          <a:xfrm>
            <a:off x="2204405" y="2997891"/>
            <a:ext cx="32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7F589-B053-1D92-B1BD-0C6D89F0B3F7}"/>
              </a:ext>
            </a:extLst>
          </p:cNvPr>
          <p:cNvSpPr txBox="1"/>
          <p:nvPr/>
        </p:nvSpPr>
        <p:spPr>
          <a:xfrm>
            <a:off x="3449255" y="3020576"/>
            <a:ext cx="32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07EF19A-9150-BC6A-D7BF-5FC25AC3DBFE}"/>
              </a:ext>
            </a:extLst>
          </p:cNvPr>
          <p:cNvSpPr txBox="1">
            <a:spLocks/>
          </p:cNvSpPr>
          <p:nvPr/>
        </p:nvSpPr>
        <p:spPr>
          <a:xfrm>
            <a:off x="685799" y="4850377"/>
            <a:ext cx="4811889" cy="107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Discord expects a response within </a:t>
            </a:r>
            <a:r>
              <a:rPr lang="en-US" sz="2200" b="1" dirty="0"/>
              <a:t>3 seconds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48E202-C493-0EAA-4019-9044705C670D}"/>
              </a:ext>
            </a:extLst>
          </p:cNvPr>
          <p:cNvSpPr txBox="1">
            <a:spLocks/>
          </p:cNvSpPr>
          <p:nvPr/>
        </p:nvSpPr>
        <p:spPr>
          <a:xfrm>
            <a:off x="7391400" y="1185332"/>
            <a:ext cx="4114800" cy="570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sm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Sync vs Async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3C22B06-FA07-9C61-F36B-477F4E6483DC}"/>
              </a:ext>
            </a:extLst>
          </p:cNvPr>
          <p:cNvSpPr txBox="1">
            <a:spLocks/>
          </p:cNvSpPr>
          <p:nvPr/>
        </p:nvSpPr>
        <p:spPr>
          <a:xfrm>
            <a:off x="6908800" y="1755899"/>
            <a:ext cx="4597400" cy="4136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I had assumed a synchronous interaction with Discord</a:t>
            </a:r>
          </a:p>
          <a:p>
            <a:pPr algn="r"/>
            <a:r>
              <a:rPr lang="en-US" sz="2000" dirty="0"/>
              <a:t>Downloading, scanning and processing one image may take longer than 3 seconds</a:t>
            </a:r>
          </a:p>
          <a:p>
            <a:pPr algn="r"/>
            <a:r>
              <a:rPr lang="en-US" sz="2000" dirty="0"/>
              <a:t>Discord supports asynchronous responses using webhooks</a:t>
            </a:r>
          </a:p>
        </p:txBody>
      </p:sp>
    </p:spTree>
    <p:extLst>
      <p:ext uri="{BB962C8B-B14F-4D97-AF65-F5344CB8AC3E}">
        <p14:creationId xmlns:p14="http://schemas.microsoft.com/office/powerpoint/2010/main" val="8488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CD1E-2580-9B19-AFD8-FBB23A9A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CBEE3-488B-20D4-DBDF-57A7F8BA5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Download and process 7 images concurrently</a:t>
            </a:r>
          </a:p>
          <a:p>
            <a:r>
              <a:rPr lang="en-US" dirty="0"/>
              <a:t>Retry any that fail to download</a:t>
            </a:r>
          </a:p>
          <a:p>
            <a:r>
              <a:rPr lang="en-US" dirty="0"/>
              <a:t>Once all 7 are downloaded generate invasion and monthly stats</a:t>
            </a:r>
          </a:p>
          <a:p>
            <a:r>
              <a:rPr lang="en-US" dirty="0"/>
              <a:t>Post progress updates links to CSV reports to Discord</a:t>
            </a:r>
          </a:p>
          <a:p>
            <a:r>
              <a:rPr lang="en-US" dirty="0"/>
              <a:t>Post errors to Discord for failures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D3A23-C8B2-43D1-0484-3132830EF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433" y="0"/>
            <a:ext cx="676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8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97119-DF4B-23DC-D358-0CE501FD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285"/>
            <a:ext cx="4114800" cy="1600200"/>
          </a:xfrm>
        </p:spPr>
        <p:txBody>
          <a:bodyPr/>
          <a:lstStyle/>
          <a:p>
            <a:r>
              <a:rPr lang="en-US" dirty="0"/>
              <a:t>HTTP Endpoint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D0186-7D31-FCED-C7A4-118348458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611484"/>
            <a:ext cx="4114800" cy="3094485"/>
          </a:xfrm>
        </p:spPr>
        <p:txBody>
          <a:bodyPr/>
          <a:lstStyle/>
          <a:p>
            <a:r>
              <a:rPr lang="en-US" sz="2000" dirty="0"/>
              <a:t>Step Functions can call any HTTP endpoint via </a:t>
            </a:r>
            <a:r>
              <a:rPr lang="en-US" sz="2000" dirty="0" err="1"/>
              <a:t>EventBridge</a:t>
            </a:r>
            <a:endParaRPr lang="en-US" sz="2000" dirty="0"/>
          </a:p>
          <a:p>
            <a:r>
              <a:rPr lang="en-US" sz="2000" dirty="0" err="1"/>
              <a:t>EventBridge</a:t>
            </a:r>
            <a:r>
              <a:rPr lang="en-US" sz="2000" dirty="0"/>
              <a:t> expects endpoint to require authentication</a:t>
            </a:r>
          </a:p>
          <a:p>
            <a:r>
              <a:rPr lang="en-US" sz="2000" dirty="0"/>
              <a:t>Default Discord webhook includes unique token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B2046-CB99-4141-BDBE-DB79F15AA4EB}"/>
              </a:ext>
            </a:extLst>
          </p:cNvPr>
          <p:cNvSpPr txBox="1"/>
          <p:nvPr/>
        </p:nvSpPr>
        <p:spPr>
          <a:xfrm>
            <a:off x="685800" y="3756758"/>
            <a:ext cx="56627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DiscordConnection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Type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AWS::Events::Connection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Properties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Description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Connection to send async responses to Discord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AU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AuthorizationType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API_KEY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AU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AuthParameters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AU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ApiKeyAuthParameters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AU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ApiKeyName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foo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AU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ApiKeyValue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bah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F49D7-163C-0BFB-DF36-FD11893D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47" y="0"/>
            <a:ext cx="322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1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E753-E97B-D934-24DD-029F1ADF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764373"/>
            <a:ext cx="9403080" cy="1293028"/>
          </a:xfrm>
        </p:spPr>
        <p:txBody>
          <a:bodyPr/>
          <a:lstStyle/>
          <a:p>
            <a:r>
              <a:rPr lang="en-US" dirty="0"/>
              <a:t>Iterations #4 – Step Functions &amp; Layer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16CDE-2EFD-175A-F70A-E67C2E2DD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509520"/>
            <a:ext cx="114871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1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DE7A-B41F-5C5F-7D77-E7AFFC3E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Layer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FB7-818C-EBE7-C3AA-E0AD510A7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Layer encapsulates all the business logic, including all boto3 interactions</a:t>
            </a:r>
          </a:p>
          <a:p>
            <a:r>
              <a:rPr lang="en-US" dirty="0"/>
              <a:t>Shift from functions to classes now domain is understood</a:t>
            </a:r>
          </a:p>
          <a:p>
            <a:r>
              <a:rPr lang="en-US" dirty="0"/>
              <a:t>Significantly simplifies business logic testing with </a:t>
            </a:r>
            <a:r>
              <a:rPr lang="en-US" dirty="0" err="1"/>
              <a:t>pytest</a:t>
            </a:r>
            <a:endParaRPr lang="en-US" dirty="0"/>
          </a:p>
          <a:p>
            <a:r>
              <a:rPr lang="en-US" dirty="0"/>
              <a:t>Interpretation of Discord commands solely within Bot lambda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5F7A8-7A21-04CE-5BF5-B7418136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191" y="1025271"/>
            <a:ext cx="7137400" cy="4914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BE0DB5-2795-9DAB-D674-38257BC4D8F7}"/>
              </a:ext>
            </a:extLst>
          </p:cNvPr>
          <p:cNvSpPr/>
          <p:nvPr/>
        </p:nvSpPr>
        <p:spPr>
          <a:xfrm>
            <a:off x="4682191" y="3898931"/>
            <a:ext cx="3262929" cy="8762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6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351B-26A5-B28A-9428-78990FB91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6759"/>
            <a:ext cx="4114800" cy="873379"/>
          </a:xfrm>
        </p:spPr>
        <p:txBody>
          <a:bodyPr/>
          <a:lstStyle/>
          <a:p>
            <a:r>
              <a:rPr lang="en-US" dirty="0"/>
              <a:t>Step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EE210-6BB5-50BD-8181-2D03568C4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3165A-BABF-04F6-8295-172BDD0CB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620138"/>
            <a:ext cx="4114800" cy="4491103"/>
          </a:xfrm>
        </p:spPr>
        <p:txBody>
          <a:bodyPr>
            <a:noAutofit/>
          </a:bodyPr>
          <a:lstStyle/>
          <a:p>
            <a:r>
              <a:rPr lang="en-US" sz="2200" dirty="0" err="1"/>
              <a:t>Utilised</a:t>
            </a:r>
            <a:r>
              <a:rPr lang="en-US" sz="2200" dirty="0"/>
              <a:t> step function error handling to catch lambda function failures </a:t>
            </a:r>
          </a:p>
          <a:p>
            <a:r>
              <a:rPr lang="en-US" sz="2200" dirty="0"/>
              <a:t>New testing features make it </a:t>
            </a:r>
            <a:r>
              <a:rPr lang="en-US" sz="2200" i="1" dirty="0"/>
              <a:t>easier</a:t>
            </a:r>
            <a:r>
              <a:rPr lang="en-US" sz="2200" dirty="0"/>
              <a:t> to test individual steps</a:t>
            </a:r>
          </a:p>
          <a:p>
            <a:r>
              <a:rPr lang="en-US" sz="2200" dirty="0"/>
              <a:t>The maximum time a Discord will allow an asynchronous response is 15 minutes</a:t>
            </a:r>
          </a:p>
          <a:p>
            <a:r>
              <a:rPr lang="en-US" sz="2200" dirty="0"/>
              <a:t>Use another Step Function as a dead hand timer in case Processor is taking too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9C14A-F243-5F78-0715-8FE07E54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91" y="2250821"/>
            <a:ext cx="6629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2678-EC90-EE20-5E47-D9C1EB47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82320"/>
            <a:ext cx="4114800" cy="160020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077C0-5D5C-743D-091D-859491D97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CDADE-3079-6818-F65B-2BFBFCD45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382519"/>
            <a:ext cx="4114800" cy="3836165"/>
          </a:xfrm>
        </p:spPr>
        <p:txBody>
          <a:bodyPr>
            <a:noAutofit/>
          </a:bodyPr>
          <a:lstStyle/>
          <a:p>
            <a:r>
              <a:rPr lang="en-US" sz="2200" dirty="0" err="1"/>
              <a:t>Textract</a:t>
            </a:r>
            <a:r>
              <a:rPr lang="en-US" sz="2200" dirty="0"/>
              <a:t> is the most expensive component</a:t>
            </a:r>
          </a:p>
          <a:p>
            <a:r>
              <a:rPr lang="en-US" sz="2200" dirty="0"/>
              <a:t>Free tier is 100 table scans per month, for 3 months, then $0.015 per scan</a:t>
            </a:r>
          </a:p>
          <a:p>
            <a:r>
              <a:rPr lang="en-US" sz="2200" dirty="0"/>
              <a:t>Test deployment is in Singapore, hence the higher costs in that region</a:t>
            </a:r>
          </a:p>
          <a:p>
            <a:r>
              <a:rPr lang="en-US" sz="2200" dirty="0"/>
              <a:t>Expecting AUD$3/month in Sydney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89CE8-0D39-C5DD-8CC9-48FDD815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82" y="0"/>
            <a:ext cx="679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4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5557-43DD-B923-6F18-277240BA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644769"/>
          </a:xfrm>
        </p:spPr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000045-99C1-50AD-3599-666658769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62555"/>
            <a:ext cx="4114800" cy="3956130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New World is a fantasy MMO</a:t>
            </a:r>
          </a:p>
          <a:p>
            <a:r>
              <a:rPr lang="en-US" sz="1800" dirty="0"/>
              <a:t>My company/clan are mercenaries for hire</a:t>
            </a:r>
          </a:p>
          <a:p>
            <a:r>
              <a:rPr lang="en-US" sz="1800" dirty="0"/>
              <a:t>We run 50 player raids called Invasions on behalf of other companies</a:t>
            </a:r>
          </a:p>
          <a:p>
            <a:r>
              <a:rPr lang="en-US" sz="1800" dirty="0"/>
              <a:t>Stats are collected manually to pay members monthly, no API</a:t>
            </a:r>
          </a:p>
          <a:p>
            <a:r>
              <a:rPr lang="en-US" sz="1800" dirty="0"/>
              <a:t>We communicate on Discord</a:t>
            </a:r>
          </a:p>
          <a:p>
            <a:r>
              <a:rPr lang="en-US" sz="1800" i="1" dirty="0"/>
              <a:t>Could I automate this with a Discord bot?</a:t>
            </a:r>
          </a:p>
        </p:txBody>
      </p:sp>
      <p:pic>
        <p:nvPicPr>
          <p:cNvPr id="1028" name="Picture 4" descr="New World Corrupted Invasions: how to take part | Rock Paper Shotgun">
            <a:extLst>
              <a:ext uri="{FF2B5EF4-FFF2-40B4-BE49-F238E27FC236}">
                <a16:creationId xmlns:a16="http://schemas.microsoft.com/office/drawing/2014/main" id="{D33887EA-D9EC-9D9D-6A39-0741EFA16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02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05E6-C183-BDEC-37A4-F1E585871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6759"/>
            <a:ext cx="4114800" cy="160020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5B74C-79CD-C69B-2218-5ADCBDF6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78329-FF63-33C2-D817-0E343CB7B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346958"/>
            <a:ext cx="4114800" cy="3871726"/>
          </a:xfrm>
        </p:spPr>
        <p:txBody>
          <a:bodyPr>
            <a:noAutofit/>
          </a:bodyPr>
          <a:lstStyle/>
          <a:p>
            <a:r>
              <a:rPr lang="en-US" sz="2200" dirty="0"/>
              <a:t>Accuracy is better than manual process</a:t>
            </a:r>
          </a:p>
          <a:p>
            <a:r>
              <a:rPr lang="en-US" sz="2200" dirty="0"/>
              <a:t>I learnt about Discord bots, Python classes and testing, Step Function HTTP Endpoints and </a:t>
            </a:r>
            <a:r>
              <a:rPr lang="en-US" sz="2200" dirty="0" err="1"/>
              <a:t>Textract</a:t>
            </a:r>
            <a:endParaRPr lang="en-US" sz="2200" dirty="0"/>
          </a:p>
          <a:p>
            <a:r>
              <a:rPr lang="en-US" sz="2200" dirty="0"/>
              <a:t>Serverless is a good choice for Discord bots, especially if using cloud services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B4546E5-A6CE-44A8-5DF6-E9316CE2E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1598988"/>
            <a:ext cx="6510618" cy="36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67C5-FC14-E130-0562-101E36C6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47348"/>
            <a:ext cx="4114800" cy="570568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EA12C-3B66-7FB2-63A6-A51EAD590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AEA1D-7B8E-2DB0-407F-6D37D0C9D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17915"/>
            <a:ext cx="4114800" cy="3648093"/>
          </a:xfrm>
        </p:spPr>
        <p:txBody>
          <a:bodyPr>
            <a:normAutofit/>
          </a:bodyPr>
          <a:lstStyle/>
          <a:p>
            <a:r>
              <a:rPr lang="en-US" sz="2200" dirty="0"/>
              <a:t>Improving testing and messages to users</a:t>
            </a:r>
          </a:p>
          <a:p>
            <a:r>
              <a:rPr lang="en-US" sz="2200" dirty="0"/>
              <a:t>Add local secondary index to replace most queries with </a:t>
            </a:r>
            <a:r>
              <a:rPr lang="en-US" sz="2200" dirty="0" err="1"/>
              <a:t>getItem</a:t>
            </a:r>
            <a:r>
              <a:rPr lang="en-US" sz="2200" dirty="0"/>
              <a:t> calls</a:t>
            </a:r>
          </a:p>
          <a:p>
            <a:r>
              <a:rPr lang="en-US" sz="2200" dirty="0" err="1"/>
              <a:t>Utilise</a:t>
            </a:r>
            <a:r>
              <a:rPr lang="en-US" sz="2200" dirty="0"/>
              <a:t> Discord’s user </a:t>
            </a:r>
            <a:r>
              <a:rPr lang="en-US" sz="2200" dirty="0" err="1"/>
              <a:t>mgmt</a:t>
            </a:r>
            <a:r>
              <a:rPr lang="en-US" sz="2200" dirty="0"/>
              <a:t> to avoid manual add/remove</a:t>
            </a:r>
          </a:p>
          <a:p>
            <a:r>
              <a:rPr lang="en-US" sz="2200" dirty="0"/>
              <a:t>Explore options to reduce </a:t>
            </a:r>
            <a:r>
              <a:rPr lang="en-US" sz="2200" dirty="0" err="1"/>
              <a:t>Textract</a:t>
            </a:r>
            <a:r>
              <a:rPr lang="en-US" sz="2200" dirty="0"/>
              <a:t> costs</a:t>
            </a:r>
          </a:p>
          <a:p>
            <a:endParaRPr lang="en-US" sz="2000" dirty="0"/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A8644393-25A4-1946-2C8C-CA49C6A08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82" y="1597346"/>
            <a:ext cx="6510618" cy="36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78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1825-B87E-DD20-F76C-47E385AD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8EDFA9-AE2E-462C-D7DA-55A7D3E0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6907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1FF5C-2E8B-96D3-0FC1-15554FC57276}"/>
              </a:ext>
            </a:extLst>
          </p:cNvPr>
          <p:cNvSpPr txBox="1">
            <a:spLocks/>
          </p:cNvSpPr>
          <p:nvPr/>
        </p:nvSpPr>
        <p:spPr>
          <a:xfrm>
            <a:off x="1000760" y="957260"/>
            <a:ext cx="4861560" cy="9072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david.chatterton@gmail.com</a:t>
            </a:r>
          </a:p>
          <a:p>
            <a:pPr marL="0" indent="0">
              <a:buNone/>
            </a:pPr>
            <a:r>
              <a:rPr lang="en-US" dirty="0" err="1"/>
              <a:t>chatz</a:t>
            </a:r>
            <a:endParaRPr lang="en-US" dirty="0"/>
          </a:p>
        </p:txBody>
      </p:sp>
      <p:pic>
        <p:nvPicPr>
          <p:cNvPr id="2054" name="Picture 6" descr="Email White Icon #383245 - Free Icons Library">
            <a:extLst>
              <a:ext uri="{FF2B5EF4-FFF2-40B4-BE49-F238E27FC236}">
                <a16:creationId xmlns:a16="http://schemas.microsoft.com/office/drawing/2014/main" id="{0CB92323-F2FB-CC88-185E-753D05A2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20" y="1007689"/>
            <a:ext cx="40692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F35C10-A673-5779-FC71-0D38C07A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44" y="143154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8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69A36-9EC7-BC53-FB82-DD49875A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22" y="2277396"/>
            <a:ext cx="6471920" cy="32004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18DDA-506F-81AF-7745-9CE7CAFCE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3" y="1580882"/>
            <a:ext cx="6471920" cy="319024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101600" dist="762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545214-7279-2D48-2595-B3E64825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24" y="874208"/>
            <a:ext cx="6471920" cy="3200400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101600" dist="762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1828C6-BBDD-E78F-4548-C9BF98168561}"/>
              </a:ext>
            </a:extLst>
          </p:cNvPr>
          <p:cNvSpPr txBox="1">
            <a:spLocks/>
          </p:cNvSpPr>
          <p:nvPr/>
        </p:nvSpPr>
        <p:spPr>
          <a:xfrm>
            <a:off x="8147538" y="1817021"/>
            <a:ext cx="3804138" cy="657387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sm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DC26F46-D565-1269-50A6-6918FDAAB289}"/>
              </a:ext>
            </a:extLst>
          </p:cNvPr>
          <p:cNvSpPr txBox="1">
            <a:spLocks/>
          </p:cNvSpPr>
          <p:nvPr/>
        </p:nvSpPr>
        <p:spPr>
          <a:xfrm>
            <a:off x="240324" y="5638800"/>
            <a:ext cx="7538718" cy="579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x7 images per invasion, ~6 invasions per week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25EF6E4-0B1C-FA24-D51D-B524493479A1}"/>
              </a:ext>
            </a:extLst>
          </p:cNvPr>
          <p:cNvSpPr txBox="1">
            <a:spLocks/>
          </p:cNvSpPr>
          <p:nvPr/>
        </p:nvSpPr>
        <p:spPr>
          <a:xfrm>
            <a:off x="7992207" y="2549078"/>
            <a:ext cx="3959469" cy="34414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/>
              <a:t>Generate monthly report</a:t>
            </a:r>
          </a:p>
          <a:p>
            <a:pPr marL="0" indent="0" algn="r">
              <a:buNone/>
            </a:pPr>
            <a:r>
              <a:rPr lang="en-US" sz="2000" dirty="0"/>
              <a:t>Track stats for company members</a:t>
            </a:r>
          </a:p>
          <a:p>
            <a:pPr marL="0" indent="0" algn="r">
              <a:buNone/>
            </a:pPr>
            <a:r>
              <a:rPr lang="en-US" sz="2000" dirty="0"/>
              <a:t>Easy for anyone in the company to use</a:t>
            </a:r>
          </a:p>
          <a:p>
            <a:pPr marL="0" indent="0" algn="r">
              <a:buNone/>
            </a:pPr>
            <a:r>
              <a:rPr lang="en-US" sz="2000" dirty="0"/>
              <a:t>Build and iterate quickly</a:t>
            </a:r>
          </a:p>
          <a:p>
            <a:pPr marL="0" indent="0" algn="r">
              <a:buNone/>
            </a:pPr>
            <a:r>
              <a:rPr lang="en-US" sz="2000" dirty="0"/>
              <a:t>Cost as little as possible to run</a:t>
            </a:r>
          </a:p>
          <a:p>
            <a:pPr marL="0" indent="0" algn="r">
              <a:buNone/>
            </a:pPr>
            <a:r>
              <a:rPr lang="en-US" sz="2000" dirty="0"/>
              <a:t>Learn some new things along the way</a:t>
            </a:r>
          </a:p>
        </p:txBody>
      </p:sp>
    </p:spTree>
    <p:extLst>
      <p:ext uri="{BB962C8B-B14F-4D97-AF65-F5344CB8AC3E}">
        <p14:creationId xmlns:p14="http://schemas.microsoft.com/office/powerpoint/2010/main" val="248301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134B0-0CE4-C3F5-3062-170E4891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" y="2903534"/>
            <a:ext cx="7772400" cy="3067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4FC39-CFBE-7EE1-758D-62645DA21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871" y="2608379"/>
            <a:ext cx="3871206" cy="40327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047E3E7-D639-3B6C-7225-7DC1E2CD2B5B}"/>
              </a:ext>
            </a:extLst>
          </p:cNvPr>
          <p:cNvSpPr/>
          <p:nvPr/>
        </p:nvSpPr>
        <p:spPr>
          <a:xfrm>
            <a:off x="7860323" y="4437179"/>
            <a:ext cx="372548" cy="375139"/>
          </a:xfrm>
          <a:prstGeom prst="rightArrow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5A8BE1-1C5D-8774-2ABE-1EEFF4FC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</a:t>
            </a:r>
            <a:r>
              <a:rPr lang="en-US" dirty="0" err="1"/>
              <a:t>Textract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9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AE78C6-5CE7-8A60-CE19-C0EDC23F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#1- Scan Screen Shots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E0010C-F221-264F-70FF-E4B215B00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Drop screen shots into S3</a:t>
            </a:r>
          </a:p>
          <a:p>
            <a:r>
              <a:rPr lang="en-US" dirty="0"/>
              <a:t>S3 event notification calls Lambda</a:t>
            </a:r>
          </a:p>
          <a:p>
            <a:r>
              <a:rPr lang="en-US" dirty="0" err="1"/>
              <a:t>Textract</a:t>
            </a:r>
            <a:r>
              <a:rPr lang="en-US" dirty="0"/>
              <a:t> provides sample code for extracting tables</a:t>
            </a:r>
          </a:p>
          <a:p>
            <a:r>
              <a:rPr lang="en-US" dirty="0"/>
              <a:t>Dump results into DynamoDB table</a:t>
            </a:r>
          </a:p>
          <a:p>
            <a:r>
              <a:rPr lang="en-US" dirty="0"/>
              <a:t>Build and deploy with AWS SAM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B59C7-915C-9610-4A9E-7424A8CE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2194560"/>
            <a:ext cx="9048750" cy="876300"/>
          </a:xfrm>
          <a:prstGeom prst="rect">
            <a:avLst/>
          </a:prstGeom>
        </p:spPr>
      </p:pic>
      <p:pic>
        <p:nvPicPr>
          <p:cNvPr id="6148" name="Picture 4" descr="Getting Started With AWS SAM. SAM is an open-source framework to… | by  Kisan Tamang | HashedOne Technology | Medium">
            <a:extLst>
              <a:ext uri="{FF2B5EF4-FFF2-40B4-BE49-F238E27FC236}">
                <a16:creationId xmlns:a16="http://schemas.microsoft.com/office/drawing/2014/main" id="{E2D19B82-EC61-CC5A-AE46-027C331F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89" y="4464152"/>
            <a:ext cx="2793511" cy="153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BEF86-6F69-3EB4-CFC0-5D72AB46DCCB}"/>
              </a:ext>
            </a:extLst>
          </p:cNvPr>
          <p:cNvSpPr txBox="1"/>
          <p:nvPr/>
        </p:nvSpPr>
        <p:spPr>
          <a:xfrm>
            <a:off x="9136429" y="6019308"/>
            <a:ext cx="194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SAM</a:t>
            </a:r>
          </a:p>
        </p:txBody>
      </p:sp>
    </p:spTree>
    <p:extLst>
      <p:ext uri="{BB962C8B-B14F-4D97-AF65-F5344CB8AC3E}">
        <p14:creationId xmlns:p14="http://schemas.microsoft.com/office/powerpoint/2010/main" val="89030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AE78C6-5CE7-8A60-CE19-C0EDC23F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#2 – APIs to Functionality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E0010C-F221-264F-70FF-E4B215B00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Lambdas for</a:t>
            </a:r>
          </a:p>
          <a:p>
            <a:r>
              <a:rPr lang="en-US" dirty="0"/>
              <a:t>Members</a:t>
            </a:r>
          </a:p>
          <a:p>
            <a:r>
              <a:rPr lang="en-US" dirty="0"/>
              <a:t>Invasion report</a:t>
            </a:r>
          </a:p>
          <a:p>
            <a:r>
              <a:rPr lang="en-US" dirty="0"/>
              <a:t>Monthly report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Simple REST APIs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63926B-C8F7-7879-40D5-31BC49B2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520846"/>
            <a:ext cx="7772400" cy="33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578F-F408-BCC4-33C9-0BC35941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</a:t>
            </a:r>
            <a:br>
              <a:rPr lang="en-US" dirty="0"/>
            </a:br>
            <a:r>
              <a:rPr lang="en-US" dirty="0"/>
              <a:t>Single Table Keys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9CF590-CDF5-108F-7BF7-E78C15C8D8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667132"/>
              </p:ext>
            </p:extLst>
          </p:nvPr>
        </p:nvGraphicFramePr>
        <p:xfrm>
          <a:off x="5148263" y="2197099"/>
          <a:ext cx="651033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5168">
                  <a:extLst>
                    <a:ext uri="{9D8B030D-6E8A-4147-A177-3AD203B41FA5}">
                      <a16:colId xmlns:a16="http://schemas.microsoft.com/office/drawing/2014/main" val="961849133"/>
                    </a:ext>
                  </a:extLst>
                </a:gridCol>
                <a:gridCol w="3255168">
                  <a:extLst>
                    <a:ext uri="{9D8B030D-6E8A-4147-A177-3AD203B41FA5}">
                      <a16:colId xmlns:a16="http://schemas.microsoft.com/office/drawing/2014/main" val="876950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2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i="1" dirty="0"/>
                        <a:t>player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19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#invasion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i="1" dirty="0"/>
                        <a:t>invasion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97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#ladder#{</a:t>
                      </a:r>
                      <a:r>
                        <a:rPr lang="en-US" i="1" dirty="0"/>
                        <a:t>invasion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i="1" dirty="0"/>
                        <a:t>rank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2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#month#{</a:t>
                      </a:r>
                      <a:r>
                        <a:rPr lang="en-US" i="1" dirty="0"/>
                        <a:t>month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i="1" dirty="0"/>
                        <a:t>player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93700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0EE75-3498-ACBB-EEF6-5E04BA1D0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On Demand to minimize costs</a:t>
            </a:r>
          </a:p>
          <a:p>
            <a:r>
              <a:rPr lang="en-US" sz="2000" dirty="0"/>
              <a:t>Eventual consistency and last writer wins fits problem domain</a:t>
            </a:r>
          </a:p>
          <a:p>
            <a:r>
              <a:rPr lang="en-US" sz="2000" dirty="0"/>
              <a:t>Generate reports easily from console until implemented</a:t>
            </a:r>
          </a:p>
          <a:p>
            <a:r>
              <a:rPr lang="en-US" sz="2000" dirty="0"/>
              <a:t>Able to avoid scans, optimize queries with index(es) later once matured</a:t>
            </a:r>
          </a:p>
        </p:txBody>
      </p:sp>
    </p:spTree>
    <p:extLst>
      <p:ext uri="{BB962C8B-B14F-4D97-AF65-F5344CB8AC3E}">
        <p14:creationId xmlns:p14="http://schemas.microsoft.com/office/powerpoint/2010/main" val="166602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97119-DF4B-23DC-D358-0CE501FD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285"/>
            <a:ext cx="4114800" cy="1600200"/>
          </a:xfrm>
        </p:spPr>
        <p:txBody>
          <a:bodyPr/>
          <a:lstStyle/>
          <a:p>
            <a:r>
              <a:rPr lang="en-US" dirty="0"/>
              <a:t>Discord Bot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D0186-7D31-FCED-C7A4-118348458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611484"/>
            <a:ext cx="4114800" cy="3094485"/>
          </a:xfrm>
        </p:spPr>
        <p:txBody>
          <a:bodyPr/>
          <a:lstStyle/>
          <a:p>
            <a:r>
              <a:rPr lang="en-US" sz="2000" dirty="0"/>
              <a:t>Primarily used for chat and streaming</a:t>
            </a:r>
          </a:p>
          <a:p>
            <a:r>
              <a:rPr lang="en-US" sz="2000" dirty="0"/>
              <a:t>Bots are common for most games to track players, skills, equipment and stats</a:t>
            </a:r>
          </a:p>
          <a:p>
            <a:r>
              <a:rPr lang="en-US" sz="2000" dirty="0"/>
              <a:t>Start by creating bot in Discord developer console</a:t>
            </a:r>
          </a:p>
          <a:p>
            <a:r>
              <a:rPr lang="en-US" sz="2000" dirty="0"/>
              <a:t>Post and update command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6952E-4256-13D7-B9E4-0D49764A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919519"/>
            <a:ext cx="5753100" cy="15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B2046-CB99-4141-BDBE-DB79F15AA4EB}"/>
              </a:ext>
            </a:extLst>
          </p:cNvPr>
          <p:cNvSpPr txBox="1"/>
          <p:nvPr/>
        </p:nvSpPr>
        <p:spPr>
          <a:xfrm>
            <a:off x="5143499" y="395431"/>
            <a:ext cx="685235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irus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Manager company members and invasions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options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	-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member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description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Manage company members</a:t>
            </a:r>
          </a:p>
          <a:p>
            <a:r>
              <a:rPr lang="en-AU" sz="1600" dirty="0">
                <a:solidFill>
                  <a:srgbClr val="CE9178"/>
                </a:solidFill>
                <a:latin typeface="Menlo" panose="020B0609030804020204" pitchFamily="49" charset="0"/>
              </a:rPr>
              <a:t>    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options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-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list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description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List current members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type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-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add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description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Add a new member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type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options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-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player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   description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Player name in New World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   type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   required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-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faction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   description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Faction of the new member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   type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   required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   choices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    - </a:t>
            </a:r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"Green"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       value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"green"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84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97119-DF4B-23DC-D358-0CE501FD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285"/>
            <a:ext cx="4114800" cy="1600200"/>
          </a:xfrm>
        </p:spPr>
        <p:txBody>
          <a:bodyPr/>
          <a:lstStyle/>
          <a:p>
            <a:r>
              <a:rPr lang="en-US" dirty="0"/>
              <a:t>Discord Bot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D0186-7D31-FCED-C7A4-118348458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611484"/>
            <a:ext cx="4114800" cy="3094485"/>
          </a:xfrm>
        </p:spPr>
        <p:txBody>
          <a:bodyPr/>
          <a:lstStyle/>
          <a:p>
            <a:r>
              <a:rPr lang="en-US" sz="2000" dirty="0"/>
              <a:t>Command parameters can be required or optional</a:t>
            </a:r>
          </a:p>
          <a:p>
            <a:r>
              <a:rPr lang="en-US" sz="2000" dirty="0"/>
              <a:t>Post from Discord includes </a:t>
            </a:r>
            <a:r>
              <a:rPr lang="en-US" sz="2000" dirty="0" err="1"/>
              <a:t>json</a:t>
            </a:r>
            <a:r>
              <a:rPr lang="en-US" sz="2000" dirty="0"/>
              <a:t> structure based on command definition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B2046-CB99-4141-BDBE-DB79F15AA4EB}"/>
              </a:ext>
            </a:extLst>
          </p:cNvPr>
          <p:cNvSpPr txBox="1"/>
          <p:nvPr/>
        </p:nvSpPr>
        <p:spPr>
          <a:xfrm>
            <a:off x="6310488" y="-22586"/>
            <a:ext cx="5662787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</a:t>
            </a:r>
            <a:r>
              <a:rPr lang="en-AU" sz="16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guild_id</a:t>
            </a:r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”1234567890123456"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"id"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”1234567890123456"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"name"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AU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irus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"options"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 {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"name"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"member"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"options"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  {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     "name"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"add"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     "options"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          {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             "name"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"player"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             "type"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             "value"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AU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Chatz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          },</a:t>
            </a: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          {</a:t>
            </a:r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AU" sz="1600" dirty="0">
                <a:solidFill>
                  <a:srgbClr val="9CDCFE"/>
                </a:solidFill>
                <a:latin typeface="Menlo" panose="020B0609030804020204" pitchFamily="49" charset="0"/>
              </a:rPr>
              <a:t>                         </a:t>
            </a:r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"name"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"faction"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             "type"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             "value"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"purple"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          }</a:t>
            </a: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      ],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        "type"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    }</a:t>
            </a: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    ],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    "type"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 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    } ],</a:t>
            </a:r>
          </a:p>
          <a:p>
            <a:r>
              <a:rPr lang="en-AU" sz="16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 "type"</a:t>
            </a: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E0FEE-D0F9-B427-72DB-B988D8A5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38" y="3302000"/>
            <a:ext cx="55816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2342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3358</TotalTime>
  <Words>1060</Words>
  <Application>Microsoft Macintosh PowerPoint</Application>
  <PresentationFormat>Widescreen</PresentationFormat>
  <Paragraphs>203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Century Gothic</vt:lpstr>
      <vt:lpstr>Menlo</vt:lpstr>
      <vt:lpstr>Vapor Trail</vt:lpstr>
      <vt:lpstr>A Serverless Discord Bot</vt:lpstr>
      <vt:lpstr>The Challenge</vt:lpstr>
      <vt:lpstr>PowerPoint Presentation</vt:lpstr>
      <vt:lpstr>Amazon Textract</vt:lpstr>
      <vt:lpstr>Iteration #1- Scan Screen Shots</vt:lpstr>
      <vt:lpstr>Iteration #2 – APIs to Functionality</vt:lpstr>
      <vt:lpstr>DynamoDB Single Table Keys</vt:lpstr>
      <vt:lpstr>Discord Bot</vt:lpstr>
      <vt:lpstr>Discord Bot</vt:lpstr>
      <vt:lpstr> Virtual Hosting</vt:lpstr>
      <vt:lpstr>Iteration #3 - Lambda Bot</vt:lpstr>
      <vt:lpstr>All done right?</vt:lpstr>
      <vt:lpstr>All done right?</vt:lpstr>
      <vt:lpstr>Orchestration</vt:lpstr>
      <vt:lpstr>HTTP Endpoint</vt:lpstr>
      <vt:lpstr>Iterations #4 – Step Functions &amp; Layer </vt:lpstr>
      <vt:lpstr>Lambda Layer</vt:lpstr>
      <vt:lpstr>Step Functions</vt:lpstr>
      <vt:lpstr>Costs</vt:lpstr>
      <vt:lpstr>Goals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Chatterton</dc:creator>
  <cp:lastModifiedBy>David Chatterton</cp:lastModifiedBy>
  <cp:revision>27</cp:revision>
  <dcterms:created xsi:type="dcterms:W3CDTF">2024-06-22T02:15:27Z</dcterms:created>
  <dcterms:modified xsi:type="dcterms:W3CDTF">2024-06-24T10:13:46Z</dcterms:modified>
</cp:coreProperties>
</file>